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1" r:id="rId5"/>
    <p:sldId id="258" r:id="rId6"/>
    <p:sldId id="259" r:id="rId7"/>
    <p:sldId id="260" r:id="rId8"/>
    <p:sldId id="262" r:id="rId9"/>
    <p:sldId id="264" r:id="rId10"/>
    <p:sldId id="265" r:id="rId1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114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19" name="18 Marcador de pie de página"/>
          <p:cNvSpPr>
            <a:spLocks noGrp="1"/>
          </p:cNvSpPr>
          <p:nvPr>
            <p:ph type="ftr" sz="quarter" idx="11"/>
          </p:nvPr>
        </p:nvSpPr>
        <p:spPr/>
        <p:txBody>
          <a:bodyPr/>
          <a:lstStyle/>
          <a:p>
            <a:endParaRPr lang="es-CO"/>
          </a:p>
        </p:txBody>
      </p:sp>
      <p:sp>
        <p:nvSpPr>
          <p:cNvPr id="27" name="26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3EEF31DD-32E3-49A3-9DF1-C41E1632849E}"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E32A1C2-F31A-4FC2-847E-069163A041AF}" type="datetimeFigureOut">
              <a:rPr lang="es-CO" smtClean="0"/>
              <a:pPr/>
              <a:t>20/03/2014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a:xfrm>
            <a:off x="8077200" y="6356350"/>
            <a:ext cx="609600" cy="365125"/>
          </a:xfrm>
        </p:spPr>
        <p:txBody>
          <a:bodyPr/>
          <a:lstStyle/>
          <a:p>
            <a:fld id="{3EEF31DD-32E3-49A3-9DF1-C41E1632849E}" type="slidenum">
              <a:rPr lang="es-CO" smtClean="0"/>
              <a:pPr/>
              <a:t>‹Nº›</a:t>
            </a:fld>
            <a:endParaRPr lang="es-CO"/>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32A1C2-F31A-4FC2-847E-069163A041AF}" type="datetimeFigureOut">
              <a:rPr lang="es-CO" smtClean="0"/>
              <a:pPr/>
              <a:t>20/03/2014</a:t>
            </a:fld>
            <a:endParaRPr lang="es-CO"/>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EEF31DD-32E3-49A3-9DF1-C41E1632849E}" type="slidenum">
              <a:rPr lang="es-CO" smtClean="0"/>
              <a:pPr/>
              <a:t>‹Nº›</a:t>
            </a:fld>
            <a:endParaRPr lang="es-CO"/>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watch?v=xM0-cZZAeg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319015"/>
            <a:ext cx="7772400" cy="1470025"/>
          </a:xfrm>
        </p:spPr>
        <p:txBody>
          <a:bodyPr/>
          <a:lstStyle/>
          <a:p>
            <a:r>
              <a:rPr lang="en-GB" dirty="0" smtClean="0"/>
              <a:t>UNODC Committee</a:t>
            </a:r>
            <a:endParaRPr lang="en-GB" dirty="0"/>
          </a:p>
        </p:txBody>
      </p:sp>
      <p:sp>
        <p:nvSpPr>
          <p:cNvPr id="3" name="2 Subtítulo"/>
          <p:cNvSpPr>
            <a:spLocks noGrp="1"/>
          </p:cNvSpPr>
          <p:nvPr>
            <p:ph type="subTitle" idx="1"/>
          </p:nvPr>
        </p:nvSpPr>
        <p:spPr>
          <a:xfrm>
            <a:off x="755576" y="4293096"/>
            <a:ext cx="7854696" cy="1752600"/>
          </a:xfrm>
        </p:spPr>
        <p:txBody>
          <a:bodyPr/>
          <a:lstStyle/>
          <a:p>
            <a:r>
              <a:rPr lang="es-CO" dirty="0" err="1" smtClean="0"/>
              <a:t>Presidents</a:t>
            </a:r>
            <a:r>
              <a:rPr lang="es-CO" dirty="0" smtClean="0"/>
              <a:t>: Maria José </a:t>
            </a:r>
            <a:r>
              <a:rPr lang="es-CO" dirty="0" err="1" smtClean="0"/>
              <a:t>Mendez</a:t>
            </a:r>
            <a:endParaRPr lang="es-CO" dirty="0" smtClean="0"/>
          </a:p>
          <a:p>
            <a:r>
              <a:rPr lang="es-CO" dirty="0" smtClean="0"/>
              <a:t>Maria Alejandra Guativonza</a:t>
            </a:r>
            <a:endParaRPr lang="es-CO" dirty="0"/>
          </a:p>
        </p:txBody>
      </p:sp>
      <p:pic>
        <p:nvPicPr>
          <p:cNvPr id="15362" name="Picture 2" descr="http://regnet.anu.edu.au/sites/default/files/pictures/UNODC_logo.jpg"/>
          <p:cNvPicPr>
            <a:picLocks noChangeAspect="1" noChangeArrowheads="1"/>
          </p:cNvPicPr>
          <p:nvPr/>
        </p:nvPicPr>
        <p:blipFill>
          <a:blip r:embed="rId2" cstate="print"/>
          <a:srcRect/>
          <a:stretch>
            <a:fillRect/>
          </a:stretch>
        </p:blipFill>
        <p:spPr bwMode="auto">
          <a:xfrm>
            <a:off x="323528" y="332656"/>
            <a:ext cx="3054424" cy="229081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5364" name="Picture 4" descr="http://4.bp.blogspot.com/-zjwCZwh08Gk/UIW-83A1R4I/AAAAAAAAIs4/sgh6P2e-JjA/s400/onu.jpg"/>
          <p:cNvPicPr>
            <a:picLocks noChangeAspect="1" noChangeArrowheads="1"/>
          </p:cNvPicPr>
          <p:nvPr/>
        </p:nvPicPr>
        <p:blipFill>
          <a:blip r:embed="rId3" cstate="print"/>
          <a:srcRect/>
          <a:stretch>
            <a:fillRect/>
          </a:stretch>
        </p:blipFill>
        <p:spPr bwMode="auto">
          <a:xfrm>
            <a:off x="6804248" y="476672"/>
            <a:ext cx="1872208" cy="1872208"/>
          </a:xfrm>
          <a:prstGeom prst="rect">
            <a:avLst/>
          </a:prstGeom>
          <a:ln>
            <a:noFill/>
          </a:ln>
          <a:effectLst>
            <a:softEdge rad="112500"/>
          </a:effectLst>
        </p:spPr>
      </p:pic>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video</a:t>
            </a:r>
            <a:endParaRPr lang="es-CO" dirty="0"/>
          </a:p>
        </p:txBody>
      </p:sp>
      <p:sp>
        <p:nvSpPr>
          <p:cNvPr id="3" name="2 Marcador de contenido"/>
          <p:cNvSpPr>
            <a:spLocks noGrp="1"/>
          </p:cNvSpPr>
          <p:nvPr>
            <p:ph idx="1"/>
          </p:nvPr>
        </p:nvSpPr>
        <p:spPr/>
        <p:txBody>
          <a:bodyPr/>
          <a:lstStyle/>
          <a:p>
            <a:r>
              <a:rPr lang="es-CO" dirty="0" smtClean="0">
                <a:hlinkClick r:id="rId2"/>
              </a:rPr>
              <a:t>http://</a:t>
            </a:r>
            <a:r>
              <a:rPr lang="es-CO" dirty="0" smtClean="0">
                <a:hlinkClick r:id="rId2"/>
              </a:rPr>
              <a:t>www.youtube.com/watch?v=xM0-cZZAegI</a:t>
            </a:r>
            <a:endParaRPr lang="es-CO" dirty="0" smtClean="0"/>
          </a:p>
          <a:p>
            <a:endParaRPr lang="es-C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764704"/>
            <a:ext cx="8229600" cy="1431032"/>
          </a:xfrm>
        </p:spPr>
        <p:txBody>
          <a:bodyPr>
            <a:normAutofit fontScale="90000"/>
          </a:bodyPr>
          <a:lstStyle/>
          <a:p>
            <a:r>
              <a:rPr lang="en-US" b="1" dirty="0"/>
              <a:t>United Nations Office on Drugs and Crime</a:t>
            </a:r>
            <a:br>
              <a:rPr lang="en-US" b="1" dirty="0"/>
            </a:br>
            <a:endParaRPr lang="es-CO" dirty="0"/>
          </a:p>
        </p:txBody>
      </p:sp>
      <p:sp>
        <p:nvSpPr>
          <p:cNvPr id="3" name="2 Marcador de contenido"/>
          <p:cNvSpPr>
            <a:spLocks noGrp="1"/>
          </p:cNvSpPr>
          <p:nvPr>
            <p:ph idx="1"/>
          </p:nvPr>
        </p:nvSpPr>
        <p:spPr>
          <a:xfrm>
            <a:off x="457200" y="2276872"/>
            <a:ext cx="8229600" cy="3849291"/>
          </a:xfrm>
        </p:spPr>
        <p:txBody>
          <a:bodyPr>
            <a:normAutofit/>
          </a:bodyPr>
          <a:lstStyle/>
          <a:p>
            <a:r>
              <a:rPr lang="en-US" sz="2800" dirty="0" smtClean="0"/>
              <a:t>Global </a:t>
            </a:r>
            <a:r>
              <a:rPr lang="en-US" sz="2800" dirty="0"/>
              <a:t>leader in the fight against illicit drugs and international crime. </a:t>
            </a:r>
            <a:endParaRPr lang="en-US" sz="2800" dirty="0" smtClean="0"/>
          </a:p>
          <a:p>
            <a:endParaRPr lang="en-US" sz="2800" dirty="0"/>
          </a:p>
          <a:p>
            <a:r>
              <a:rPr lang="en-US" sz="2800" dirty="0" smtClean="0"/>
              <a:t>UNODC operates in more than 150 countries around the world through its network of field offices</a:t>
            </a:r>
          </a:p>
          <a:p>
            <a:pPr>
              <a:buNone/>
            </a:pPr>
            <a:endParaRPr lang="en-US" sz="280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n-US" sz="2800" dirty="0" smtClean="0"/>
              <a:t>. UNODC works closely with Governments and civil society towards building security and justice for all.</a:t>
            </a:r>
          </a:p>
          <a:p>
            <a:endParaRPr lang="en-US" sz="2800" dirty="0" smtClean="0"/>
          </a:p>
          <a:p>
            <a:r>
              <a:rPr lang="en-US" sz="2800" dirty="0" smtClean="0"/>
              <a:t>Relies on voluntary contributions, mainly from Governments.</a:t>
            </a:r>
            <a:endParaRPr lang="es-CO" sz="2800" dirty="0" smtClean="0"/>
          </a:p>
          <a:p>
            <a:pPr>
              <a:buNone/>
            </a:pPr>
            <a:endParaRPr lang="es-CO"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unodc.org/images/about-unodc/worldmap121107.gif"/>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n-US" dirty="0" smtClean="0"/>
              <a:t>Pillars </a:t>
            </a:r>
            <a:r>
              <a:rPr lang="en-US" dirty="0"/>
              <a:t>of the </a:t>
            </a:r>
            <a:r>
              <a:rPr lang="en-US" dirty="0" smtClean="0"/>
              <a:t>work program</a:t>
            </a:r>
            <a:endParaRPr lang="es-CO" dirty="0"/>
          </a:p>
        </p:txBody>
      </p:sp>
      <p:sp>
        <p:nvSpPr>
          <p:cNvPr id="3" name="2 Marcador de contenido"/>
          <p:cNvSpPr>
            <a:spLocks noGrp="1"/>
          </p:cNvSpPr>
          <p:nvPr>
            <p:ph idx="1"/>
          </p:nvPr>
        </p:nvSpPr>
        <p:spPr>
          <a:xfrm>
            <a:off x="467544" y="2996952"/>
            <a:ext cx="8229600" cy="1872208"/>
          </a:xfrm>
        </p:spPr>
        <p:txBody>
          <a:bodyPr>
            <a:normAutofit/>
          </a:bodyPr>
          <a:lstStyle/>
          <a:p>
            <a:r>
              <a:rPr lang="en-US" sz="2800" dirty="0"/>
              <a:t>Field-based technical cooperation projects to enhance the capacity of Member States to counteract illicit drugs, crime and </a:t>
            </a:r>
            <a:r>
              <a:rPr lang="en-US" sz="2800" dirty="0" smtClean="0"/>
              <a:t>terrorism.</a:t>
            </a:r>
            <a:endParaRPr lang="en-US" sz="2800"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708920"/>
            <a:ext cx="8229600" cy="1925568"/>
          </a:xfrm>
        </p:spPr>
        <p:txBody>
          <a:bodyPr/>
          <a:lstStyle/>
          <a:p>
            <a:r>
              <a:rPr lang="en-US" sz="2800" dirty="0"/>
              <a:t>Research and analytical work to increase knowledge and understanding of drugs and crime issues and expand the evidence base for policy and operational </a:t>
            </a:r>
            <a:r>
              <a:rPr lang="en-US" sz="2800" dirty="0" smtClean="0"/>
              <a:t>decisions.</a:t>
            </a:r>
            <a:endParaRPr lang="en-US" sz="2800" dirty="0"/>
          </a:p>
          <a:p>
            <a:endParaRPr lang="es-CO"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276872"/>
            <a:ext cx="8229600" cy="2501632"/>
          </a:xfrm>
        </p:spPr>
        <p:txBody>
          <a:bodyPr>
            <a:normAutofit lnSpcReduction="10000"/>
          </a:bodyPr>
          <a:lstStyle/>
          <a:p>
            <a:r>
              <a:rPr lang="en-US" sz="2800" dirty="0"/>
              <a:t>Normative work to assist States in the ratification and implementation of the relevant international treaties, the development of domestic legislation on drugs, crime and terrorism, and the provision of secretariat and substantive services to the treaty-based and governing </a:t>
            </a:r>
            <a:r>
              <a:rPr lang="en-US" sz="2800" dirty="0" smtClean="0"/>
              <a:t>bodies.</a:t>
            </a:r>
            <a:endParaRPr lang="en-US" sz="2800" dirty="0"/>
          </a:p>
          <a:p>
            <a:endParaRPr lang="es-CO" dirty="0"/>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dirty="0" smtClean="0"/>
              <a:t>Premise</a:t>
            </a:r>
            <a:r>
              <a:rPr lang="es-CO" dirty="0" smtClean="0"/>
              <a:t> </a:t>
            </a:r>
            <a:endParaRPr lang="es-CO" dirty="0"/>
          </a:p>
        </p:txBody>
      </p:sp>
      <p:sp>
        <p:nvSpPr>
          <p:cNvPr id="3" name="2 Marcador de contenido"/>
          <p:cNvSpPr>
            <a:spLocks noGrp="1"/>
          </p:cNvSpPr>
          <p:nvPr>
            <p:ph idx="1"/>
          </p:nvPr>
        </p:nvSpPr>
        <p:spPr/>
        <p:txBody>
          <a:bodyPr/>
          <a:lstStyle/>
          <a:p>
            <a:r>
              <a:rPr lang="en-US" dirty="0" smtClean="0"/>
              <a:t>Should countries accept the fact that marijuana consume has been rising during the last days and legalize its use?</a:t>
            </a:r>
            <a:endParaRPr 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n-US" dirty="0" smtClean="0"/>
              <a:t>This </a:t>
            </a:r>
            <a:r>
              <a:rPr lang="en-US" dirty="0" smtClean="0"/>
              <a:t>premise was chosen for the problem we are facing in the world of </a:t>
            </a:r>
            <a:r>
              <a:rPr lang="en-US" dirty="0" smtClean="0"/>
              <a:t>increase consumption </a:t>
            </a:r>
            <a:r>
              <a:rPr lang="en-US" dirty="0" smtClean="0"/>
              <a:t>of marijuana, not only as a drug but also as medicinal purposes, is an issue that </a:t>
            </a:r>
            <a:r>
              <a:rPr lang="en-US" dirty="0" smtClean="0"/>
              <a:t>produce </a:t>
            </a:r>
            <a:r>
              <a:rPr lang="en-US" dirty="0" smtClean="0"/>
              <a:t>many disputes without considering that people who debate for </a:t>
            </a:r>
            <a:r>
              <a:rPr lang="en-US" dirty="0" smtClean="0"/>
              <a:t>legalization </a:t>
            </a:r>
            <a:r>
              <a:rPr lang="en-US" dirty="0" smtClean="0"/>
              <a:t>consume marijuana or not, we must look to the use that is given </a:t>
            </a:r>
            <a:r>
              <a:rPr lang="en-US" dirty="0" smtClean="0"/>
              <a:t>today.</a:t>
            </a:r>
            <a:endParaRPr lang="es-CO" dirty="0"/>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TotalTime>
  <Words>234</Words>
  <Application>Microsoft Office PowerPoint</Application>
  <PresentationFormat>Presentación en pantalla (4:3)</PresentationFormat>
  <Paragraphs>19</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Flujo</vt:lpstr>
      <vt:lpstr>UNODC Committee</vt:lpstr>
      <vt:lpstr>United Nations Office on Drugs and Crime </vt:lpstr>
      <vt:lpstr>Diapositiva 3</vt:lpstr>
      <vt:lpstr>Diapositiva 4</vt:lpstr>
      <vt:lpstr>Pillars of the work program</vt:lpstr>
      <vt:lpstr>Diapositiva 6</vt:lpstr>
      <vt:lpstr>Diapositiva 7</vt:lpstr>
      <vt:lpstr>Premise </vt:lpstr>
      <vt:lpstr>Diapositiva 9</vt:lpstr>
      <vt:lpstr>video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UNODC Committee</dc:title>
  <dc:creator>Maria Claudia Higuer</dc:creator>
  <cp:lastModifiedBy>user</cp:lastModifiedBy>
  <cp:revision>16</cp:revision>
  <dcterms:created xsi:type="dcterms:W3CDTF">2014-03-20T21:11:07Z</dcterms:created>
  <dcterms:modified xsi:type="dcterms:W3CDTF">2014-03-20T23:38:34Z</dcterms:modified>
</cp:coreProperties>
</file>